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9"/>
  </p:notesMasterIdLst>
  <p:sldIdLst>
    <p:sldId id="327" r:id="rId12"/>
    <p:sldId id="328" r:id="rId13"/>
    <p:sldId id="332" r:id="rId14"/>
    <p:sldId id="269" r:id="rId15"/>
    <p:sldId id="270" r:id="rId16"/>
    <p:sldId id="271" r:id="rId17"/>
    <p:sldId id="272" r:id="rId18"/>
    <p:sldId id="278" r:id="rId19"/>
    <p:sldId id="279" r:id="rId20"/>
    <p:sldId id="280" r:id="rId21"/>
    <p:sldId id="281" r:id="rId22"/>
    <p:sldId id="306" r:id="rId23"/>
    <p:sldId id="308" r:id="rId24"/>
    <p:sldId id="310" r:id="rId25"/>
    <p:sldId id="333" r:id="rId26"/>
    <p:sldId id="282" r:id="rId27"/>
    <p:sldId id="283" r:id="rId28"/>
    <p:sldId id="284" r:id="rId29"/>
    <p:sldId id="285" r:id="rId30"/>
    <p:sldId id="289" r:id="rId31"/>
    <p:sldId id="311" r:id="rId32"/>
    <p:sldId id="312" r:id="rId33"/>
    <p:sldId id="292" r:id="rId34"/>
    <p:sldId id="293" r:id="rId35"/>
    <p:sldId id="294" r:id="rId36"/>
    <p:sldId id="313" r:id="rId37"/>
    <p:sldId id="314" r:id="rId38"/>
    <p:sldId id="315" r:id="rId39"/>
    <p:sldId id="316" r:id="rId40"/>
    <p:sldId id="290" r:id="rId41"/>
    <p:sldId id="318" r:id="rId42"/>
    <p:sldId id="317" r:id="rId43"/>
    <p:sldId id="319" r:id="rId44"/>
    <p:sldId id="321" r:id="rId45"/>
    <p:sldId id="320" r:id="rId46"/>
    <p:sldId id="286" r:id="rId47"/>
    <p:sldId id="287" r:id="rId48"/>
    <p:sldId id="291" r:id="rId49"/>
    <p:sldId id="295" r:id="rId50"/>
    <p:sldId id="297" r:id="rId51"/>
    <p:sldId id="298" r:id="rId52"/>
    <p:sldId id="299" r:id="rId53"/>
    <p:sldId id="322" r:id="rId54"/>
    <p:sldId id="323" r:id="rId55"/>
    <p:sldId id="324" r:id="rId56"/>
    <p:sldId id="300" r:id="rId57"/>
    <p:sldId id="301" r:id="rId58"/>
    <p:sldId id="325" r:id="rId59"/>
    <p:sldId id="302" r:id="rId60"/>
    <p:sldId id="264" r:id="rId61"/>
    <p:sldId id="303" r:id="rId62"/>
    <p:sldId id="304" r:id="rId63"/>
    <p:sldId id="265" r:id="rId64"/>
    <p:sldId id="266" r:id="rId65"/>
    <p:sldId id="267" r:id="rId66"/>
    <p:sldId id="329" r:id="rId67"/>
    <p:sldId id="33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6279" autoAdjust="0"/>
  </p:normalViewPr>
  <p:slideViewPr>
    <p:cSldViewPr snapToGrid="0">
      <p:cViewPr varScale="1">
        <p:scale>
          <a:sx n="75" d="100"/>
          <a:sy n="75" d="100"/>
        </p:scale>
        <p:origin x="4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09/10/2013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49917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1722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4985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84506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2883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Speaker Notes</a:t>
            </a:r>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18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84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2531803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10/9/2013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7182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39.xml"/><Relationship Id="rId1" Type="http://schemas.openxmlformats.org/officeDocument/2006/relationships/slideLayout" Target="../slideLayouts/slideLayout158.xml"/><Relationship Id="rId4" Type="http://schemas.openxmlformats.org/officeDocument/2006/relationships/hyperlink" Target="http://sally.blob.cdn.core.windows.ne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81.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1.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1.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00.xml"/><Relationship Id="rId1" Type="http://schemas.openxmlformats.org/officeDocument/2006/relationships/tags" Target="../tags/tag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Windows Azure Storage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76692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
        <p:nvSpPr>
          <p:cNvPr id="2" name="Rectangle 1"/>
          <p:cNvSpPr>
            <a:spLocks noChangeArrowheads="1"/>
          </p:cNvSpPr>
          <p:nvPr/>
        </p:nvSpPr>
        <p:spPr bwMode="auto">
          <a:xfrm>
            <a:off x="1255848" y="2466032"/>
            <a:ext cx="101614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BlobService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myaccount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account_key</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mykey</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255848" y="3732969"/>
            <a:ext cx="838082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create_container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
        <p:nvSpPr>
          <p:cNvPr id="6" name="Rectangle 2"/>
          <p:cNvSpPr>
            <a:spLocks noChangeArrowheads="1"/>
          </p:cNvSpPr>
          <p:nvPr/>
        </p:nvSpPr>
        <p:spPr bwMode="auto">
          <a:xfrm>
            <a:off x="519248" y="2493952"/>
            <a:ext cx="1026305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read</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put_blob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x_ms_blob_type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BlockBlob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List the Blobs in a Container</a:t>
            </a:r>
            <a:endParaRPr lang="en-US" dirty="0"/>
          </a:p>
        </p:txBody>
      </p:sp>
      <p:sp>
        <p:nvSpPr>
          <p:cNvPr id="2" name="Rectangle 1"/>
          <p:cNvSpPr>
            <a:spLocks noChangeArrowheads="1"/>
          </p:cNvSpPr>
          <p:nvPr/>
        </p:nvSpPr>
        <p:spPr bwMode="auto">
          <a:xfrm>
            <a:off x="685800" y="1888004"/>
            <a:ext cx="8848897"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blobs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list_blobs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for</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url</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4315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err="1">
                <a:gradFill>
                  <a:gsLst>
                    <a:gs pos="0">
                      <a:srgbClr val="FFFFFF"/>
                    </a:gs>
                    <a:gs pos="100000">
                      <a:srgbClr val="FFFFFF"/>
                    </a:gs>
                  </a:gsLst>
                  <a:lin ang="5400000" scaled="0"/>
                </a:gradFill>
              </a:rPr>
              <a:t>PutBlob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GetBlob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DeleteBlob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CopyBlob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SnapshotBlob</a:t>
            </a:r>
            <a:r>
              <a:rPr lang="en-US" sz="2800" dirty="0">
                <a:gradFill>
                  <a:gsLst>
                    <a:gs pos="0">
                      <a:srgbClr val="FFFFFF"/>
                    </a:gs>
                    <a:gs pos="100000">
                      <a:srgbClr val="FFFFFF"/>
                    </a:gs>
                  </a:gsLst>
                  <a:lin ang="5400000" scaled="0"/>
                </a:gradFill>
              </a:rPr>
              <a:t> </a:t>
            </a:r>
          </a:p>
          <a:p>
            <a:pPr defTabSz="914099" fontAlgn="base">
              <a:spcBef>
                <a:spcPct val="0"/>
              </a:spcBef>
              <a:spcAft>
                <a:spcPct val="0"/>
              </a:spcAft>
            </a:pPr>
            <a:r>
              <a:rPr lang="en-US" sz="2800" dirty="0" err="1">
                <a:gradFill>
                  <a:gsLst>
                    <a:gs pos="0">
                      <a:srgbClr val="FFFFFF"/>
                    </a:gs>
                    <a:gs pos="100000">
                      <a:srgbClr val="FFFFFF"/>
                    </a:gs>
                  </a:gsLst>
                  <a:lin ang="5400000" scaled="0"/>
                </a:gradFill>
              </a:rPr>
              <a:t>LeaseBlob</a:t>
            </a:r>
            <a:r>
              <a:rPr lang="en-US" sz="28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Can include ‘/‘ or other </a:t>
            </a:r>
            <a:br>
              <a:rPr lang="en-US" sz="2800" dirty="0">
                <a:gradFill>
                  <a:gsLst>
                    <a:gs pos="0">
                      <a:srgbClr val="FFFFFF"/>
                    </a:gs>
                    <a:gs pos="100000">
                      <a:srgbClr val="FFFFFF"/>
                    </a:gs>
                  </a:gsLst>
                  <a:lin ang="5400000" scaled="0"/>
                </a:gradFill>
              </a:rPr>
            </a:br>
            <a:r>
              <a:rPr lang="en-US" sz="2800" dirty="0" err="1">
                <a:gradFill>
                  <a:gsLst>
                    <a:gs pos="0">
                      <a:srgbClr val="FFFFFF"/>
                    </a:gs>
                    <a:gs pos="100000">
                      <a:srgbClr val="FFFFFF"/>
                    </a:gs>
                  </a:gsLst>
                  <a:lin ang="5400000" scaled="0"/>
                </a:gradFill>
              </a:rPr>
              <a:t>delimeter</a:t>
            </a:r>
            <a:r>
              <a:rPr lang="en-US" sz="2800" dirty="0">
                <a:gradFill>
                  <a:gsLst>
                    <a:gs pos="0">
                      <a:srgbClr val="FFFFFF"/>
                    </a:gs>
                    <a:gs pos="100000">
                      <a:srgbClr val="FFFFFF"/>
                    </a:gs>
                  </a:gsLst>
                  <a:lin ang="5400000" scaled="0"/>
                </a:gradFill>
              </a:rPr>
              <a:t> in name </a:t>
            </a:r>
            <a:br>
              <a:rPr lang="en-US" sz="28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e.g. /&lt;container&gt;/</a:t>
            </a:r>
            <a:r>
              <a:rPr lang="en-US" sz="2400" dirty="0" err="1">
                <a:gradFill>
                  <a:gsLst>
                    <a:gs pos="0">
                      <a:srgbClr val="FFFFFF"/>
                    </a:gs>
                    <a:gs pos="100000">
                      <a:srgbClr val="FFFFFF"/>
                    </a:gs>
                  </a:gsLst>
                  <a:lin ang="5400000" scaled="0"/>
                </a:gradFill>
              </a:rPr>
              <a:t>myblobs</a:t>
            </a:r>
            <a:r>
              <a:rPr lang="en-US" sz="240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887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41011865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Block Blob</a:t>
            </a:r>
            <a:endParaRPr lang="en-US" sz="32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sequence of blocks</a:t>
            </a:r>
            <a:endParaRPr lang="en-US" sz="1600" dirty="0">
              <a:gradFill>
                <a:gsLst>
                  <a:gs pos="0">
                    <a:srgbClr val="FFFFFF"/>
                  </a:gs>
                  <a:gs pos="100000">
                    <a:srgbClr val="FFFFFF"/>
                  </a:gs>
                </a:gsLst>
                <a:lin ang="5400000" scaled="0"/>
              </a:gradFill>
            </a:endParaRPr>
          </a:p>
          <a:p>
            <a:pPr defTabSz="914099" fontAlgn="base">
              <a:spcBef>
                <a:spcPct val="0"/>
              </a:spcBef>
              <a:spcAft>
                <a:spcPts val="1800"/>
              </a:spcAft>
            </a:pPr>
            <a:r>
              <a:rPr lang="en-US" sz="14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Concurrency via </a:t>
            </a:r>
            <a:r>
              <a:rPr lang="en-US" dirty="0" err="1">
                <a:gradFill>
                  <a:gsLst>
                    <a:gs pos="0">
                      <a:srgbClr val="FFFFFF"/>
                    </a:gs>
                    <a:gs pos="100000">
                      <a:srgbClr val="FFFFFF"/>
                    </a:gs>
                  </a:gsLst>
                  <a:lin ang="5400000" scaled="0"/>
                </a:gradFill>
              </a:rPr>
              <a:t>Etags</a:t>
            </a:r>
            <a:endParaRPr lang="en-US"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Blob</a:t>
            </a: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
        <p:nvSpPr>
          <p:cNvPr id="2" name="Text Placeholder 1"/>
          <p:cNvSpPr>
            <a:spLocks noGrp="1" noChangeArrowheads="1"/>
          </p:cNvSpPr>
          <p:nvPr>
            <p:ph type="body" sz="quarter" idx="10"/>
          </p:nvPr>
        </p:nvSpPr>
        <p:spPr bwMode="auto">
          <a:xfrm>
            <a:off x="519248" y="2581082"/>
            <a:ext cx="9446817"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with</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'out-task1.txt'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as</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f</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write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989633"/>
            <a:ext cx="8193639" cy="4105739"/>
          </a:xfrm>
        </p:spPr>
        <p:txBody>
          <a:bodyPr/>
          <a:lstStyle/>
          <a:p>
            <a:pPr lvl="0"/>
            <a:r>
              <a:rPr lang="en-US" sz="3200" dirty="0" smtClean="0"/>
              <a:t>Storage in the cloud </a:t>
            </a:r>
            <a:r>
              <a:rPr lang="en-US" sz="3200" dirty="0"/>
              <a:t>– </a:t>
            </a:r>
            <a:r>
              <a:rPr lang="en-US" sz="3200" dirty="0" err="1"/>
              <a:t>RESTful</a:t>
            </a:r>
            <a:r>
              <a:rPr lang="en-US" sz="3200" dirty="0"/>
              <a:t> Web Services</a:t>
            </a:r>
            <a:endParaRPr lang="en-US" sz="3200" dirty="0" smtClean="0"/>
          </a:p>
          <a:p>
            <a:r>
              <a:rPr lang="en-US" sz="3200" dirty="0"/>
              <a:t>Windows Azure Storage </a:t>
            </a:r>
            <a:r>
              <a:rPr lang="en-US" sz="3200" dirty="0" smtClean="0"/>
              <a:t>Account</a:t>
            </a:r>
          </a:p>
          <a:p>
            <a:r>
              <a:rPr lang="en-US" sz="3200" dirty="0" smtClean="0"/>
              <a:t>Security and reliability</a:t>
            </a:r>
          </a:p>
          <a:p>
            <a:r>
              <a:rPr lang="en-US" sz="3200" dirty="0"/>
              <a:t>Windows Azure Storage </a:t>
            </a:r>
            <a:r>
              <a:rPr lang="en-US" sz="3200" dirty="0" smtClean="0"/>
              <a:t>Abstractions</a:t>
            </a:r>
          </a:p>
          <a:p>
            <a:r>
              <a:rPr lang="en-US" sz="3200" dirty="0" smtClean="0"/>
              <a:t>Blobs, Drives, Tables, Queues</a:t>
            </a:r>
          </a:p>
          <a:p>
            <a:r>
              <a:rPr lang="en-US" sz="3200" dirty="0" smtClean="0"/>
              <a:t>Blob details, Table details</a:t>
            </a:r>
          </a:p>
        </p:txBody>
      </p:sp>
    </p:spTree>
    <p:extLst>
      <p:ext uri="{BB962C8B-B14F-4D97-AF65-F5344CB8AC3E}">
        <p14:creationId xmlns:p14="http://schemas.microsoft.com/office/powerpoint/2010/main" val="369615582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smtClean="0"/>
              <a:t>Page Blob –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Delivery Network (CDN)</a:t>
            </a:r>
          </a:p>
        </p:txBody>
      </p:sp>
      <p:sp>
        <p:nvSpPr>
          <p:cNvPr id="3" name="Content Placeholder 2"/>
          <p:cNvSpPr>
            <a:spLocks noGrp="1"/>
          </p:cNvSpPr>
          <p:nvPr>
            <p:ph type="body" sz="quarter" idx="10"/>
          </p:nvPr>
        </p:nvSpPr>
        <p:spPr>
          <a:xfrm>
            <a:off x="520837" y="1447801"/>
            <a:ext cx="11151917" cy="4164217"/>
          </a:xfrm>
        </p:spPr>
        <p:txBody>
          <a:bodyPr/>
          <a:lstStyle/>
          <a:p>
            <a:r>
              <a:rPr lang="en-US" dirty="0">
                <a:solidFill>
                  <a:schemeClr val="accent2">
                    <a:alpha val="99000"/>
                  </a:schemeClr>
                </a:solidFill>
              </a:rPr>
              <a:t>High-bandwidth global blob content delivery</a:t>
            </a:r>
          </a:p>
          <a:p>
            <a:pPr lvl="1"/>
            <a:r>
              <a:rPr lang="en-US" sz="2400" spc="-51" dirty="0"/>
              <a:t>24 locations globally (US, Europe, Asia, Australia and South America), and growing</a:t>
            </a:r>
          </a:p>
          <a:p>
            <a:pPr lvl="1"/>
            <a:endParaRPr lang="en-US" sz="1200" spc="-51" dirty="0"/>
          </a:p>
          <a:p>
            <a:pPr lvl="1"/>
            <a:r>
              <a:rPr lang="en-US" sz="2400" spc="-51" dirty="0"/>
              <a:t>Same experience for users no matter how far they are from the geo-location where the storage account is hosted</a:t>
            </a:r>
          </a:p>
          <a:p>
            <a:pPr lvl="1"/>
            <a:endParaRPr lang="en-US" sz="2400" spc="-51" dirty="0"/>
          </a:p>
          <a:p>
            <a:r>
              <a:rPr lang="en-US" dirty="0">
                <a:solidFill>
                  <a:schemeClr val="accent2">
                    <a:alpha val="99000"/>
                  </a:schemeClr>
                </a:solidFill>
              </a:rPr>
              <a:t>Blob service URL </a:t>
            </a:r>
            <a:r>
              <a:rPr lang="en-US" dirty="0" smtClean="0">
                <a:solidFill>
                  <a:schemeClr val="accent2">
                    <a:alpha val="99000"/>
                  </a:schemeClr>
                </a:solidFill>
              </a:rPr>
              <a:t>vs. </a:t>
            </a:r>
            <a:r>
              <a:rPr lang="en-US" dirty="0">
                <a:solidFill>
                  <a:schemeClr val="accent2">
                    <a:alpha val="99000"/>
                  </a:schemeClr>
                </a:solidFill>
              </a:rPr>
              <a:t>CDN URL:</a:t>
            </a:r>
          </a:p>
          <a:p>
            <a:pPr lvl="1"/>
            <a:r>
              <a:rPr lang="en-US" sz="2400" spc="-51" dirty="0"/>
              <a:t>Windows Azure Blob URL: </a:t>
            </a:r>
            <a:r>
              <a:rPr lang="en-US" sz="2400" spc="-51" dirty="0">
                <a:hlinkClick r:id="rId3"/>
              </a:rPr>
              <a:t>http://images.blob.core.windows.net/</a:t>
            </a:r>
            <a:endParaRPr lang="en-US" sz="2400" spc="-51" dirty="0"/>
          </a:p>
          <a:p>
            <a:pPr lvl="1"/>
            <a:endParaRPr lang="en-US" sz="1200" spc="-51" dirty="0"/>
          </a:p>
          <a:p>
            <a:pPr lvl="1"/>
            <a:r>
              <a:rPr lang="en-US" sz="2400" spc="-51" dirty="0"/>
              <a:t>Windows Azure CDN URL: </a:t>
            </a:r>
            <a:r>
              <a:rPr lang="en-US" sz="2400" spc="-51" dirty="0">
                <a:hlinkClick r:id="rId4"/>
              </a:rPr>
              <a:t>http://&lt;id&gt;.vo.msecnd.net/ </a:t>
            </a:r>
            <a:endParaRPr lang="en-US" sz="2400" spc="-51" dirty="0"/>
          </a:p>
          <a:p>
            <a:pPr lvl="1"/>
            <a:endParaRPr lang="en-US" sz="1200" spc="-51" dirty="0"/>
          </a:p>
          <a:p>
            <a:pPr lvl="1"/>
            <a:r>
              <a:rPr lang="en-US" sz="2400" spc="-51" dirty="0"/>
              <a:t>Custom Domain Name for CDN: </a:t>
            </a:r>
            <a:r>
              <a:rPr lang="en-US" sz="2400" spc="-51" dirty="0">
                <a:hlinkClick r:id="rId4"/>
              </a:rPr>
              <a:t>http://cdn.contoso.com/ </a:t>
            </a:r>
            <a:endParaRPr lang="en-US" sz="2400" spc="-51" dirty="0"/>
          </a:p>
        </p:txBody>
      </p:sp>
    </p:spTree>
    <p:extLst>
      <p:ext uri="{BB962C8B-B14F-4D97-AF65-F5344CB8AC3E}">
        <p14:creationId xmlns:p14="http://schemas.microsoft.com/office/powerpoint/2010/main" val="114274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7107406" y="2725489"/>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513062" y="3580555"/>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
        <p:nvSpPr>
          <p:cNvPr id="4" name="Rectangle 3"/>
          <p:cNvSpPr/>
          <p:nvPr/>
        </p:nvSpPr>
        <p:spPr>
          <a:xfrm>
            <a:off x="519248" y="5743551"/>
            <a:ext cx="9101338" cy="400110"/>
          </a:xfrm>
          <a:prstGeom prst="rect">
            <a:avLst/>
          </a:prstGeom>
        </p:spPr>
        <p:txBody>
          <a:bodyPr wrap="none">
            <a:spAutoFit/>
          </a:bodyPr>
          <a:lstStyle/>
          <a:p>
            <a:r>
              <a:rPr lang="en-US" sz="2000" dirty="0" smtClean="0">
                <a:latin typeface="Segoe UI Light" panose="020B0502040204020203" pitchFamily="34" charset="0"/>
                <a:cs typeface="Segoe UI Light" panose="020B0502040204020203" pitchFamily="34" charset="0"/>
              </a:rPr>
              <a:t>REST = Representational </a:t>
            </a:r>
            <a:r>
              <a:rPr lang="en-US" sz="2000" dirty="0">
                <a:latin typeface="Segoe UI Light" panose="020B0502040204020203" pitchFamily="34" charset="0"/>
                <a:cs typeface="Segoe UI Light" panose="020B0502040204020203" pitchFamily="34" charset="0"/>
              </a:rPr>
              <a:t>State </a:t>
            </a:r>
            <a:r>
              <a:rPr lang="en-US" sz="2000" dirty="0" smtClean="0">
                <a:latin typeface="Segoe UI Light" panose="020B0502040204020203" pitchFamily="34" charset="0"/>
                <a:cs typeface="Segoe UI Light" panose="020B0502040204020203" pitchFamily="34" charset="0"/>
              </a:rPr>
              <a:t>Transfer – a client-server model for web applications</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5976347"/>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5984817"/>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6017752"/>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186185515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01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4088812"/>
          </a:xfrm>
        </p:spPr>
        <p:txBody>
          <a:bodyPr/>
          <a:lstStyle/>
          <a:p>
            <a:pPr marL="0" defTabSz="1218987"/>
            <a:r>
              <a:rPr lang="en-US" sz="3200" spc="0" dirty="0">
                <a:solidFill>
                  <a:srgbClr val="00AEEF">
                    <a:alpha val="99000"/>
                  </a:srgbClr>
                </a:solidFill>
              </a:rPr>
              <a:t>Can </a:t>
            </a:r>
            <a:r>
              <a:rPr lang="en-US" sz="3200" spc="0" dirty="0" smtClean="0">
                <a:solidFill>
                  <a:srgbClr val="00AEEF">
                    <a:alpha val="99000"/>
                  </a:srgbClr>
                </a:solidFill>
              </a:rPr>
              <a:t>enable account with CDN </a:t>
            </a:r>
            <a:r>
              <a:rPr lang="en-US" sz="3200" spc="0" dirty="0">
                <a:solidFill>
                  <a:srgbClr val="00AEEF">
                    <a:alpha val="99000"/>
                  </a:srgbClr>
                </a:solidFill>
              </a:rPr>
              <a:t>(Content Delivery </a:t>
            </a:r>
            <a:r>
              <a:rPr lang="en-US" sz="3200" spc="0" dirty="0" smtClean="0">
                <a:solidFill>
                  <a:srgbClr val="00AEEF">
                    <a:alpha val="99000"/>
                  </a:srgbClr>
                </a:solidFill>
              </a:rPr>
              <a:t>Network)</a:t>
            </a:r>
            <a:endParaRPr lang="en-US" sz="3200" spc="0" dirty="0">
              <a:solidFill>
                <a:srgbClr val="00AEEF">
                  <a:alpha val="99000"/>
                </a:srgbClr>
              </a:solidFill>
            </a:endParaRPr>
          </a:p>
          <a:p>
            <a:pPr lvl="1"/>
            <a:r>
              <a:rPr lang="en-US" dirty="0"/>
              <a:t>Blobs delivered via 24 global CDN nodes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Features</a:t>
            </a:r>
            <a:endParaRPr lang="en-US" dirty="0"/>
          </a:p>
        </p:txBody>
      </p:sp>
      <p:sp>
        <p:nvSpPr>
          <p:cNvPr id="3" name="Content Placeholder 2"/>
          <p:cNvSpPr>
            <a:spLocks noGrp="1"/>
          </p:cNvSpPr>
          <p:nvPr>
            <p:ph type="body" sz="quarter" idx="10"/>
          </p:nvPr>
        </p:nvSpPr>
        <p:spPr>
          <a:xfrm>
            <a:off x="5014880" y="1447800"/>
            <a:ext cx="5575301" cy="4778231"/>
          </a:xfrm>
        </p:spPr>
        <p:txBody>
          <a:bodyPr/>
          <a:lstStyle/>
          <a:p>
            <a:r>
              <a:rPr lang="en-US" dirty="0">
                <a:solidFill>
                  <a:schemeClr val="accent2">
                    <a:alpha val="99000"/>
                  </a:schemeClr>
                </a:solidFill>
              </a:rPr>
              <a:t>Geo-Replication</a:t>
            </a:r>
          </a:p>
          <a:p>
            <a:r>
              <a:rPr lang="en-US" dirty="0">
                <a:solidFill>
                  <a:schemeClr val="accent2">
                    <a:alpha val="99000"/>
                  </a:schemeClr>
                </a:solidFill>
              </a:rPr>
              <a:t>Storage Analytics</a:t>
            </a:r>
          </a:p>
          <a:p>
            <a:pPr lvl="1"/>
            <a:r>
              <a:rPr lang="en-US" dirty="0" smtClean="0"/>
              <a:t>Logs: Provide trace of executed requests for your storage accounts</a:t>
            </a:r>
            <a:br>
              <a:rPr lang="en-US" dirty="0" smtClean="0"/>
            </a:br>
            <a:endParaRPr lang="en-US" dirty="0" smtClean="0"/>
          </a:p>
          <a:p>
            <a:pPr lvl="1"/>
            <a:r>
              <a:rPr lang="en-US" dirty="0" smtClean="0"/>
              <a:t>Metrics: Provide summary of key capacity and request statistics for Blobs, Tables, and Queues</a:t>
            </a:r>
          </a:p>
          <a:p>
            <a:pPr lvl="1"/>
            <a:endParaRPr lang="en-US" dirty="0" smtClean="0"/>
          </a:p>
          <a:p>
            <a:r>
              <a:rPr lang="en-US" dirty="0">
                <a:solidFill>
                  <a:schemeClr val="accent2">
                    <a:alpha val="99000"/>
                  </a:schemeClr>
                </a:solidFill>
              </a:rPr>
              <a:t>Improved HTTP headers for Blobs</a:t>
            </a:r>
          </a:p>
          <a:p>
            <a:endParaRPr lang="en-US" dirty="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351</TotalTime>
  <Words>8009</Words>
  <Application>Microsoft Office PowerPoint</Application>
  <PresentationFormat>Widescreen</PresentationFormat>
  <Paragraphs>1553</Paragraphs>
  <Slides>57</Slides>
  <Notes>57</Notes>
  <HiddenSlides>9</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57</vt:i4>
      </vt:variant>
    </vt:vector>
  </HeadingPairs>
  <TitlesOfParts>
    <vt:vector size="75" baseType="lpstr">
      <vt:lpstr>Arial</vt:lpstr>
      <vt:lpstr>Calibri</vt:lpstr>
      <vt:lpstr>Consolas</vt:lpstr>
      <vt:lpstr>Courier New</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Windows Azure Storage</vt:lpstr>
      <vt:lpstr>Agenda</vt:lpstr>
      <vt:lpstr>Windows Azure Storage</vt:lpstr>
      <vt:lpstr>Windows Azure Storage Account User specified globally unique account name</vt:lpstr>
      <vt:lpstr>Windows Azure Storage Account </vt:lpstr>
      <vt:lpstr>Recent Features</vt:lpstr>
      <vt:lpstr>Storage Security</vt:lpstr>
      <vt:lpstr>Windows Azure Storage Abstractions</vt:lpstr>
      <vt:lpstr>PowerPoint Presentation</vt:lpstr>
      <vt:lpstr>Blob Storage Concepts</vt:lpstr>
      <vt:lpstr>Creating a storage  account</vt:lpstr>
      <vt:lpstr>Create container</vt:lpstr>
      <vt:lpstr>Upload a blob </vt:lpstr>
      <vt:lpstr>List the Blobs in a Container</vt:lpstr>
      <vt:lpstr>Blob Details</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large blob</vt:lpstr>
      <vt:lpstr>Uploading a Block Blob</vt:lpstr>
      <vt:lpstr>Taking a snapshot</vt:lpstr>
      <vt:lpstr>Snapshotting a blob</vt:lpstr>
      <vt:lpstr>Copying blobs</vt:lpstr>
      <vt:lpstr>Copy a blob</vt:lpstr>
      <vt:lpstr>Tidying Up</vt:lpstr>
      <vt:lpstr>Enumerating Blobs</vt:lpstr>
      <vt:lpstr>Pagination</vt:lpstr>
      <vt:lpstr>Page Blob – Random Read/Write</vt:lpstr>
      <vt:lpstr>Content Delivery Network (CDN)</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Windows Azure Storage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27</cp:revision>
  <dcterms:created xsi:type="dcterms:W3CDTF">2013-08-21T10:51:45Z</dcterms:created>
  <dcterms:modified xsi:type="dcterms:W3CDTF">2013-10-10T05:32:37Z</dcterms:modified>
</cp:coreProperties>
</file>